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v8pe6CKGC263DqOA/UTF9dmV6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22FBD118-DE50-4934-A5E7-3A6B35A8CADA}">
  <a:tblStyle styleId="{22FBD118-DE50-4934-A5E7-3A6B35A8CA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7F6510-729D-4712-861E-538278F92EC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-822" y="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3" name="Google Shape;25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4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559800" y="4198400"/>
            <a:ext cx="82296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9" name="Google Shape;89;p1"/>
          <p:cNvSpPr txBox="1"/>
          <p:nvPr/>
        </p:nvSpPr>
        <p:spPr>
          <a:xfrm>
            <a:off x="1806000" y="4506700"/>
            <a:ext cx="733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7050" y="-119349"/>
            <a:ext cx="10231050" cy="697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0446" y="341267"/>
            <a:ext cx="1887100" cy="2326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378900" y="2713220"/>
            <a:ext cx="7358400" cy="357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sz="44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Отчет</a:t>
            </a:r>
            <a:r>
              <a:rPr lang="en-US" sz="4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о </a:t>
            </a:r>
            <a:r>
              <a:rPr lang="en-US" sz="44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проделанной</a:t>
            </a:r>
            <a:r>
              <a:rPr lang="en-US" sz="4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работе</a:t>
            </a:r>
            <a:r>
              <a:rPr lang="en-US" sz="4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архивного</a:t>
            </a:r>
            <a:r>
              <a:rPr lang="en-US" sz="44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отдела</a:t>
            </a:r>
            <a:r>
              <a:rPr lang="en-US" sz="44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44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Т</a:t>
            </a:r>
            <a:r>
              <a:rPr lang="en-US" sz="4400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укаевского</a:t>
            </a:r>
            <a:r>
              <a:rPr lang="ru-RU" sz="44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муниципального района</a:t>
            </a:r>
          </a:p>
          <a:p>
            <a:pPr lvl="0" algn="ctr"/>
            <a:r>
              <a:rPr lang="en-US" sz="44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за</a:t>
            </a:r>
            <a:r>
              <a:rPr lang="en-US" sz="44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8 </a:t>
            </a:r>
            <a:r>
              <a:rPr lang="en-US" sz="44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месяцев</a:t>
            </a:r>
            <a:r>
              <a:rPr lang="en-US" sz="4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2021 </a:t>
            </a:r>
            <a:r>
              <a:rPr lang="en-US" sz="44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года</a:t>
            </a:r>
            <a:endParaRPr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 txBox="1"/>
          <p:nvPr/>
        </p:nvSpPr>
        <p:spPr>
          <a:xfrm>
            <a:off x="654050" y="6929460"/>
            <a:ext cx="828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endParaRPr/>
          </a:p>
        </p:txBody>
      </p:sp>
      <p:graphicFrame>
        <p:nvGraphicFramePr>
          <p:cNvPr id="156" name="Google Shape;156;p11"/>
          <p:cNvGraphicFramePr/>
          <p:nvPr/>
        </p:nvGraphicFramePr>
        <p:xfrm>
          <a:off x="663950" y="2246075"/>
          <a:ext cx="7816100" cy="3719350"/>
        </p:xfrm>
        <a:graphic>
          <a:graphicData uri="http://schemas.openxmlformats.org/drawingml/2006/table">
            <a:tbl>
              <a:tblPr>
                <a:noFill/>
                <a:tableStyleId>{22FBD118-DE50-4934-A5E7-3A6B35A8CADA}</a:tableStyleId>
              </a:tblPr>
              <a:tblGrid>
                <a:gridCol w="3908050"/>
                <a:gridCol w="3908050"/>
              </a:tblGrid>
              <a:tr h="701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Times New Roman"/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управленческих </a:t>
                      </a:r>
                      <a:endParaRPr sz="3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Times New Roman"/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19055 ед.хр.</a:t>
                      </a:r>
                      <a:endParaRPr sz="3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Times New Roman"/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 личному составу</a:t>
                      </a:r>
                      <a:endParaRPr sz="3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Times New Roman"/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14599  ед.хр. </a:t>
                      </a:r>
                      <a:endParaRPr sz="3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Times New Roman"/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фотодокументы </a:t>
                      </a:r>
                      <a:endParaRPr sz="3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Times New Roman"/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110 ед.хр.</a:t>
                      </a:r>
                      <a:endParaRPr sz="3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Times New Roman"/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личного происхождения</a:t>
                      </a:r>
                      <a:endParaRPr sz="3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Times New Roman"/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41ед.хр.</a:t>
                      </a:r>
                      <a:endParaRPr sz="3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Times New Roman"/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коллекция </a:t>
                      </a:r>
                      <a:endParaRPr sz="3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Times New Roman"/>
                        <a:buNone/>
                      </a:pPr>
                      <a:r>
                        <a:rPr lang="en-US" sz="3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231 ед.хр.</a:t>
                      </a:r>
                      <a:endParaRPr sz="3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157" name="Google Shape;157;p11"/>
          <p:cNvSpPr txBox="1"/>
          <p:nvPr/>
        </p:nvSpPr>
        <p:spPr>
          <a:xfrm>
            <a:off x="663900" y="479050"/>
            <a:ext cx="7816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фондов - 333,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всего – 33690 ед.хр.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/>
          <p:cNvSpPr txBox="1"/>
          <p:nvPr/>
        </p:nvSpPr>
        <p:spPr>
          <a:xfrm>
            <a:off x="584187" y="2089950"/>
            <a:ext cx="79932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Всего включено в Список № 1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№ 155 организаций,  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 федеральной собственностью 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2 организации,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 государственной  собственностью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 организаций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2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800"/>
              <a:t>Источники комплектования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/>
              <a:t>Труженица</a:t>
            </a:r>
            <a:r>
              <a:rPr lang="en-US" sz="2400" i="0" u="none">
                <a:solidFill>
                  <a:schemeClr val="dk1"/>
                </a:solidFill>
              </a:rPr>
              <a:t> тыла, долгожитель</a:t>
            </a:r>
            <a:r>
              <a:rPr lang="en-US" sz="3600" i="0" u="none">
                <a:solidFill>
                  <a:schemeClr val="dk1"/>
                </a:solidFill>
              </a:rPr>
              <a:t/>
            </a:r>
            <a:br>
              <a:rPr lang="en-US" sz="3600" i="0" u="none">
                <a:solidFill>
                  <a:schemeClr val="dk1"/>
                </a:solidFill>
              </a:rPr>
            </a:br>
            <a:r>
              <a:rPr lang="en-US" sz="3200" i="0" u="none">
                <a:solidFill>
                  <a:schemeClr val="dk1"/>
                </a:solidFill>
              </a:rPr>
              <a:t>Сабира Харисовна Харисова</a:t>
            </a:r>
            <a:endParaRPr/>
          </a:p>
        </p:txBody>
      </p:sp>
      <p:pic>
        <p:nvPicPr>
          <p:cNvPr id="169" name="Google Shape;169;p13" descr="IMG_20210908_11030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 descr="IMG 023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2516187"/>
            <a:ext cx="4038600" cy="269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Семинары</a:t>
            </a:r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Семинар -практикум</a:t>
            </a:r>
            <a:endParaRPr/>
          </a:p>
        </p:txBody>
      </p:sp>
      <p:pic>
        <p:nvPicPr>
          <p:cNvPr id="177" name="Google Shape;177;p14" descr="17.09.2015 01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803525"/>
            <a:ext cx="4040187" cy="269398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4"/>
          <p:cNvSpPr txBox="1">
            <a:spLocks noGrp="1"/>
          </p:cNvSpPr>
          <p:nvPr>
            <p:ph type="body" idx="1"/>
          </p:nvPr>
        </p:nvSpPr>
        <p:spPr>
          <a:xfrm>
            <a:off x="4645025" y="1535112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Семинар обучение</a:t>
            </a:r>
            <a:endParaRPr/>
          </a:p>
        </p:txBody>
      </p:sp>
      <p:pic>
        <p:nvPicPr>
          <p:cNvPr id="179" name="Google Shape;179;p14" descr="IMG-20210315-WA0018 (1)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5025" y="2635250"/>
            <a:ext cx="4041775" cy="303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Общие собрания граждан</a:t>
            </a:r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814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Тлянче-Тамакское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Сельское Поселение</a:t>
            </a:r>
            <a:endParaRPr/>
          </a:p>
        </p:txBody>
      </p:sp>
      <p:pic>
        <p:nvPicPr>
          <p:cNvPr id="186" name="Google Shape;186;p15" descr="IMG-20210126-WA002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635250"/>
            <a:ext cx="4040187" cy="303053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5"/>
          <p:cNvSpPr txBox="1">
            <a:spLocks noGrp="1"/>
          </p:cNvSpPr>
          <p:nvPr>
            <p:ph type="body" idx="1"/>
          </p:nvPr>
        </p:nvSpPr>
        <p:spPr>
          <a:xfrm>
            <a:off x="4645025" y="1412875"/>
            <a:ext cx="4041775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Азьмушкинское 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Сельское Поселение</a:t>
            </a:r>
            <a:endParaRPr/>
          </a:p>
        </p:txBody>
      </p:sp>
      <p:pic>
        <p:nvPicPr>
          <p:cNvPr id="188" name="Google Shape;188;p15" descr="IMG-20200221-WA0040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184775" y="2174875"/>
            <a:ext cx="2962275" cy="3951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Сабантуй</a:t>
            </a:r>
            <a:endParaRPr/>
          </a:p>
        </p:txBody>
      </p:sp>
      <p:pic>
        <p:nvPicPr>
          <p:cNvPr id="194" name="Google Shape;194;p16" descr="IMG_20210613_07571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6" descr="IMG_20210613_075432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Сабантуй </a:t>
            </a:r>
            <a:endParaRPr/>
          </a:p>
        </p:txBody>
      </p:sp>
      <p:pic>
        <p:nvPicPr>
          <p:cNvPr id="201" name="Google Shape;201;p17" descr="IMG_20210613_07565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7" descr="IMG_20210613_075439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Слет передовиков</a:t>
            </a:r>
            <a:endParaRPr/>
          </a:p>
        </p:txBody>
      </p:sp>
      <p:pic>
        <p:nvPicPr>
          <p:cNvPr id="208" name="Google Shape;208;p18" descr="IMG_20210209_09242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635250"/>
            <a:ext cx="4040187" cy="303053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8"/>
          <p:cNvSpPr txBox="1">
            <a:spLocks noGrp="1"/>
          </p:cNvSpPr>
          <p:nvPr>
            <p:ph type="body" idx="1"/>
          </p:nvPr>
        </p:nvSpPr>
        <p:spPr>
          <a:xfrm>
            <a:off x="4645025" y="1535112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Встреча земляков</a:t>
            </a:r>
            <a:endParaRPr/>
          </a:p>
        </p:txBody>
      </p:sp>
      <p:pic>
        <p:nvPicPr>
          <p:cNvPr id="210" name="Google Shape;210;p18" descr="IMG_20210209_092453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5025" y="2635250"/>
            <a:ext cx="4041775" cy="303053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Мероприятия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Мероприятия</a:t>
            </a:r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 – летие Тукаевского района</a:t>
            </a:r>
            <a:endParaRPr/>
          </a:p>
        </p:txBody>
      </p:sp>
      <p:pic>
        <p:nvPicPr>
          <p:cNvPr id="218" name="Google Shape;218;p19" descr="IMG_20210209_09251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635250"/>
            <a:ext cx="4040187" cy="303053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9"/>
          <p:cNvSpPr txBox="1">
            <a:spLocks noGrp="1"/>
          </p:cNvSpPr>
          <p:nvPr>
            <p:ph type="body" idx="1"/>
          </p:nvPr>
        </p:nvSpPr>
        <p:spPr>
          <a:xfrm>
            <a:off x="4645025" y="1341437"/>
            <a:ext cx="4041775" cy="833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Всероссийская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конференция  писателей</a:t>
            </a:r>
            <a:endParaRPr/>
          </a:p>
        </p:txBody>
      </p:sp>
      <p:pic>
        <p:nvPicPr>
          <p:cNvPr id="220" name="Google Shape;220;p19" descr="IMG_20210401_231126_355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5025" y="2641600"/>
            <a:ext cx="4041775" cy="301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Мероприятия</a:t>
            </a:r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 Дню Победы</a:t>
            </a:r>
            <a:endParaRPr/>
          </a:p>
        </p:txBody>
      </p:sp>
      <p:pic>
        <p:nvPicPr>
          <p:cNvPr id="227" name="Google Shape;227;p20" descr="IMG_20210910_14364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635250"/>
            <a:ext cx="4040187" cy="303053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0"/>
          <p:cNvSpPr txBox="1">
            <a:spLocks noGrp="1"/>
          </p:cNvSpPr>
          <p:nvPr>
            <p:ph type="body" idx="1"/>
          </p:nvPr>
        </p:nvSpPr>
        <p:spPr>
          <a:xfrm>
            <a:off x="4645025" y="1535112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День Республики</a:t>
            </a:r>
            <a:endParaRPr/>
          </a:p>
        </p:txBody>
      </p:sp>
      <p:pic>
        <p:nvPicPr>
          <p:cNvPr id="229" name="Google Shape;229;p20" descr="IMG_20210613_075029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184775" y="2174875"/>
            <a:ext cx="2962275" cy="3951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Было</a:t>
            </a:r>
            <a:endParaRPr/>
          </a:p>
        </p:txBody>
      </p:sp>
      <p:pic>
        <p:nvPicPr>
          <p:cNvPr id="98" name="Google Shape;98;p3" descr="IMG_20200122_14082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9462" y="1600200"/>
            <a:ext cx="3394075" cy="452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 descr="IMG_20200122_140843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970462" y="1600200"/>
            <a:ext cx="3394075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Интернет-выставки</a:t>
            </a:r>
            <a:endParaRPr/>
          </a:p>
        </p:txBody>
      </p:sp>
      <p:pic>
        <p:nvPicPr>
          <p:cNvPr id="235" name="Google Shape;235;p21" descr="IMG_20210531_14355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1" descr="IMG_20210506_103338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Взаимодействие с прессой</a:t>
            </a:r>
            <a:endParaRPr/>
          </a:p>
        </p:txBody>
      </p:sp>
      <p:pic>
        <p:nvPicPr>
          <p:cNvPr id="242" name="Google Shape;242;p22" descr="IMG_20210908_08432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4243" r="9311" b="4538"/>
          <a:stretch/>
        </p:blipFill>
        <p:spPr>
          <a:xfrm>
            <a:off x="250825" y="2133600"/>
            <a:ext cx="4105275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 descr="IMG_20210325_214536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t="24496" r="-1822"/>
          <a:stretch/>
        </p:blipFill>
        <p:spPr>
          <a:xfrm>
            <a:off x="5003800" y="2060575"/>
            <a:ext cx="3455987" cy="3417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Подбор информации</a:t>
            </a:r>
            <a:endParaRPr/>
          </a:p>
        </p:txBody>
      </p:sp>
      <p:pic>
        <p:nvPicPr>
          <p:cNvPr id="249" name="Google Shape;249;p23" descr="IMG_20210714_07544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9462" y="1600200"/>
            <a:ext cx="3394075" cy="452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3" descr="IMG_20210908_084313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t="3267"/>
          <a:stretch/>
        </p:blipFill>
        <p:spPr>
          <a:xfrm>
            <a:off x="4403725" y="2276475"/>
            <a:ext cx="4525962" cy="3284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 txBox="1">
            <a:spLocks noGrp="1"/>
          </p:cNvSpPr>
          <p:nvPr>
            <p:ph type="title"/>
          </p:nvPr>
        </p:nvSpPr>
        <p:spPr>
          <a:xfrm>
            <a:off x="492900" y="5889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Исполнение запросов  социально-правового характера:  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graphicFrame>
        <p:nvGraphicFramePr>
          <p:cNvPr id="257" name="Google Shape;257;p24"/>
          <p:cNvGraphicFramePr/>
          <p:nvPr/>
        </p:nvGraphicFramePr>
        <p:xfrm>
          <a:off x="755650" y="2255837"/>
          <a:ext cx="7704100" cy="3238678"/>
        </p:xfrm>
        <a:graphic>
          <a:graphicData uri="http://schemas.openxmlformats.org/drawingml/2006/table">
            <a:tbl>
              <a:tblPr>
                <a:noFill/>
                <a:tableStyleId>{B37F6510-729D-4712-861E-538278F92ECA}</a:tableStyleId>
              </a:tblPr>
              <a:tblGrid>
                <a:gridCol w="992175"/>
                <a:gridCol w="1169975"/>
                <a:gridCol w="933450"/>
                <a:gridCol w="1152525"/>
                <a:gridCol w="1008050"/>
                <a:gridCol w="2447925"/>
              </a:tblGrid>
              <a:tr h="490525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Поступило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Исполнено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4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всего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из органов ПФР по WiPNet Client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через МФЦ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от граждан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всего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положительно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223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1226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418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612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632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1112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en-US" sz="24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/>
              <a:t> Исполнение запросов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/>
              <a:t>тематического характера:</a:t>
            </a:r>
            <a:endParaRPr/>
          </a:p>
        </p:txBody>
      </p:sp>
      <p:graphicFrame>
        <p:nvGraphicFramePr>
          <p:cNvPr id="263" name="Google Shape;263;p25"/>
          <p:cNvGraphicFramePr/>
          <p:nvPr/>
        </p:nvGraphicFramePr>
        <p:xfrm>
          <a:off x="874712" y="2378075"/>
          <a:ext cx="7343775" cy="3171800"/>
        </p:xfrm>
        <a:graphic>
          <a:graphicData uri="http://schemas.openxmlformats.org/drawingml/2006/table">
            <a:tbl>
              <a:tblPr>
                <a:noFill/>
                <a:tableStyleId>{B37F6510-729D-4712-861E-538278F92ECA}</a:tableStyleId>
              </a:tblPr>
              <a:tblGrid>
                <a:gridCol w="1076325"/>
                <a:gridCol w="1438275"/>
                <a:gridCol w="1438275"/>
                <a:gridCol w="1016000"/>
                <a:gridCol w="2374900"/>
              </a:tblGrid>
              <a:tr h="981075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Поступило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Исполнено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всего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через  МФЦ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от граждан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всего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положительно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20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348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338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343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339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-US" sz="280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334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 txBox="1">
            <a:spLocks noGrp="1"/>
          </p:cNvSpPr>
          <p:nvPr>
            <p:ph type="title"/>
          </p:nvPr>
        </p:nvSpPr>
        <p:spPr>
          <a:xfrm>
            <a:off x="457200" y="-1825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Конкурс «Моя родословная»</a:t>
            </a:r>
            <a:endParaRPr/>
          </a:p>
        </p:txBody>
      </p:sp>
      <p:pic>
        <p:nvPicPr>
          <p:cNvPr id="269" name="Google Shape;269;p26" descr="IMG_20210329_140610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2223" r="14150" b="3907"/>
          <a:stretch/>
        </p:blipFill>
        <p:spPr>
          <a:xfrm>
            <a:off x="4957800" y="1007375"/>
            <a:ext cx="4186200" cy="61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6" descr="IMG_20210329_14062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1012150"/>
            <a:ext cx="4988400" cy="37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 descr="IMG_20210329_14055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t="2220" r="10850" b="15556"/>
          <a:stretch/>
        </p:blipFill>
        <p:spPr>
          <a:xfrm>
            <a:off x="-23825" y="3616250"/>
            <a:ext cx="4988400" cy="37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«Эхо веков»</a:t>
            </a:r>
            <a:endParaRPr/>
          </a:p>
        </p:txBody>
      </p:sp>
      <p:pic>
        <p:nvPicPr>
          <p:cNvPr id="277" name="Google Shape;277;p28" descr="IMG-20210407-WA002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82637" y="1600200"/>
            <a:ext cx="3387725" cy="452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8" descr="IMG-20210407-WA0008 (1)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2727325"/>
            <a:ext cx="4038600" cy="2271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"/>
          <p:cNvSpPr txBox="1">
            <a:spLocks noGrp="1"/>
          </p:cNvSpPr>
          <p:nvPr>
            <p:ph type="title"/>
          </p:nvPr>
        </p:nvSpPr>
        <p:spPr>
          <a:xfrm>
            <a:off x="1792287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Семья Фархтдиновых</a:t>
            </a:r>
            <a:endParaRPr/>
          </a:p>
        </p:txBody>
      </p:sp>
      <p:pic>
        <p:nvPicPr>
          <p:cNvPr id="284" name="Google Shape;284;p29" descr="IMG_20210407_13491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92287" y="612775"/>
            <a:ext cx="54864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9"/>
          <p:cNvSpPr txBox="1">
            <a:spLocks noGrp="1"/>
          </p:cNvSpPr>
          <p:nvPr>
            <p:ph type="body" idx="1"/>
          </p:nvPr>
        </p:nvSpPr>
        <p:spPr>
          <a:xfrm>
            <a:off x="1792287" y="5367337"/>
            <a:ext cx="54864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400" i="0" u="none">
                <a:solidFill>
                  <a:schemeClr val="dk1"/>
                </a:solidFill>
              </a:rPr>
              <a:t> </a:t>
            </a:r>
            <a:r>
              <a:rPr lang="en-US" sz="2000" i="0" u="none">
                <a:solidFill>
                  <a:schemeClr val="dk1"/>
                </a:solidFill>
              </a:rPr>
              <a:t>село Тлянче-Тамак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«На лучший не коммерческий архив»</a:t>
            </a:r>
            <a:endParaRPr/>
          </a:p>
        </p:txBody>
      </p:sp>
      <p:pic>
        <p:nvPicPr>
          <p:cNvPr id="291" name="Google Shape;291;p30" descr="IMG_20210909_13121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377" r="3717" b="7283"/>
          <a:stretch/>
        </p:blipFill>
        <p:spPr>
          <a:xfrm>
            <a:off x="457200" y="2405700"/>
            <a:ext cx="4343400" cy="30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 descr="IMG_20210909_131403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15941"/>
          <a:stretch/>
        </p:blipFill>
        <p:spPr>
          <a:xfrm>
            <a:off x="5100650" y="2347899"/>
            <a:ext cx="35862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Оцифровка документов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31" descr="IMG_20210907_13570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1" descr="IMG_20210907_155822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Стало</a:t>
            </a:r>
            <a:endParaRPr/>
          </a:p>
        </p:txBody>
      </p:sp>
      <p:pic>
        <p:nvPicPr>
          <p:cNvPr id="105" name="Google Shape;105;p4" descr="IMG_20210908_11202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 descr="IMG-20210312-WA0040.jpe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94325" y="1600200"/>
            <a:ext cx="2546350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43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n-US" sz="7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внимание!!!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Второй этаж</a:t>
            </a:r>
            <a:endParaRPr/>
          </a:p>
        </p:txBody>
      </p:sp>
      <p:pic>
        <p:nvPicPr>
          <p:cNvPr id="112" name="Google Shape;112;p5" descr="IMG_20210908_11215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 descr="IMG_20210908_113349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970462" y="1600200"/>
            <a:ext cx="3394075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Было</a:t>
            </a:r>
            <a:endParaRPr/>
          </a:p>
        </p:txBody>
      </p:sp>
      <p:pic>
        <p:nvPicPr>
          <p:cNvPr id="119" name="Google Shape;119;p6" descr="IMG_20200122_14084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9462" y="1600200"/>
            <a:ext cx="3394075" cy="452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 descr="IMG_20200122_141455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970462" y="1600200"/>
            <a:ext cx="3394075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Стало</a:t>
            </a:r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Внешний вид</a:t>
            </a:r>
            <a:endParaRPr/>
          </a:p>
        </p:txBody>
      </p:sp>
      <p:pic>
        <p:nvPicPr>
          <p:cNvPr id="127" name="Google Shape;127;p7" descr="IMG-20210312-WA007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635250"/>
            <a:ext cx="4040187" cy="303053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 txBox="1">
            <a:spLocks noGrp="1"/>
          </p:cNvSpPr>
          <p:nvPr>
            <p:ph type="body" idx="1"/>
          </p:nvPr>
        </p:nvSpPr>
        <p:spPr>
          <a:xfrm>
            <a:off x="4645025" y="1535112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Входная группа</a:t>
            </a:r>
            <a:endParaRPr/>
          </a:p>
        </p:txBody>
      </p:sp>
      <p:pic>
        <p:nvPicPr>
          <p:cNvPr id="129" name="Google Shape;129;p7" descr="IMG-20210312-WA0072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5025" y="2635250"/>
            <a:ext cx="4041775" cy="303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Первый этаж</a:t>
            </a:r>
            <a:endParaRPr/>
          </a:p>
        </p:txBody>
      </p:sp>
      <p:pic>
        <p:nvPicPr>
          <p:cNvPr id="135" name="Google Shape;135;p8" descr="IMG_20210908_11252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8" descr="IMG_20210908_113146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970462" y="1600200"/>
            <a:ext cx="3394075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Вентиляционная камера</a:t>
            </a:r>
            <a:endParaRPr/>
          </a:p>
        </p:txBody>
      </p:sp>
      <p:pic>
        <p:nvPicPr>
          <p:cNvPr id="142" name="Google Shape;142;p9" descr="IMG_20210908_11211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635250"/>
            <a:ext cx="4040187" cy="303053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9"/>
          <p:cNvSpPr txBox="1">
            <a:spLocks noGrp="1"/>
          </p:cNvSpPr>
          <p:nvPr>
            <p:ph type="body" idx="1"/>
          </p:nvPr>
        </p:nvSpPr>
        <p:spPr>
          <a:xfrm>
            <a:off x="4645025" y="1535112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Охранно-пожарная сигнализация</a:t>
            </a:r>
            <a:endParaRPr/>
          </a:p>
        </p:txBody>
      </p:sp>
      <p:pic>
        <p:nvPicPr>
          <p:cNvPr id="144" name="Google Shape;144;p9" descr="IMG_20210908_112729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5025" y="2635250"/>
            <a:ext cx="4041775" cy="303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0" descr="IMG_20210908_11195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347912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0" descr="IMG-20210628-WA0038.jpe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94325" y="1600200"/>
            <a:ext cx="2546350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198</Words>
  <Application>Microsoft Office PowerPoint</Application>
  <PresentationFormat>Экран (4:3)</PresentationFormat>
  <Paragraphs>91</Paragraphs>
  <Slides>30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Было</vt:lpstr>
      <vt:lpstr>Стало</vt:lpstr>
      <vt:lpstr>Второй этаж</vt:lpstr>
      <vt:lpstr>Было</vt:lpstr>
      <vt:lpstr>Стало</vt:lpstr>
      <vt:lpstr>Первый этаж</vt:lpstr>
      <vt:lpstr>Слайд 8</vt:lpstr>
      <vt:lpstr>Слайд 9</vt:lpstr>
      <vt:lpstr>Слайд 10</vt:lpstr>
      <vt:lpstr>Источники комплектования</vt:lpstr>
      <vt:lpstr>Труженица тыла, долгожитель Сабира Харисовна Харисова</vt:lpstr>
      <vt:lpstr>Семинары</vt:lpstr>
      <vt:lpstr>Общие собрания граждан</vt:lpstr>
      <vt:lpstr>Сабантуй</vt:lpstr>
      <vt:lpstr>Сабантуй </vt:lpstr>
      <vt:lpstr>Мероприятия</vt:lpstr>
      <vt:lpstr>Мероприятия</vt:lpstr>
      <vt:lpstr>Мероприятия</vt:lpstr>
      <vt:lpstr>Интернет-выставки</vt:lpstr>
      <vt:lpstr>Взаимодействие с прессой</vt:lpstr>
      <vt:lpstr>Подбор информации</vt:lpstr>
      <vt:lpstr>Исполнение запросов  социально-правового характера:    </vt:lpstr>
      <vt:lpstr> Исполнение запросов тематического характера:</vt:lpstr>
      <vt:lpstr>Конкурс «Моя родословная»</vt:lpstr>
      <vt:lpstr>«Эхо веков»</vt:lpstr>
      <vt:lpstr>Семья Фархтдиновых</vt:lpstr>
      <vt:lpstr>«На лучший не коммерческий архив»</vt:lpstr>
      <vt:lpstr>Оцифровка документов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Нэля</dc:creator>
  <cp:lastModifiedBy> </cp:lastModifiedBy>
  <cp:revision>2</cp:revision>
  <dcterms:created xsi:type="dcterms:W3CDTF">2021-09-08T08:57:28Z</dcterms:created>
  <dcterms:modified xsi:type="dcterms:W3CDTF">2021-09-11T07:52:05Z</dcterms:modified>
</cp:coreProperties>
</file>